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2" r:id="rId4"/>
    <p:sldId id="288" r:id="rId5"/>
    <p:sldId id="286" r:id="rId6"/>
    <p:sldId id="291" r:id="rId7"/>
    <p:sldId id="292" r:id="rId8"/>
    <p:sldId id="287" r:id="rId9"/>
    <p:sldId id="289" r:id="rId10"/>
    <p:sldId id="290" r:id="rId11"/>
    <p:sldId id="293" r:id="rId12"/>
    <p:sldId id="283" r:id="rId13"/>
    <p:sldId id="284" r:id="rId14"/>
    <p:sldId id="294" r:id="rId15"/>
    <p:sldId id="295" r:id="rId16"/>
    <p:sldId id="281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64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0692CE4-7470-4898-A19D-524FBE3957FA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97756C4-74B3-4C3C-B3C6-5FEDB856A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3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1675"/>
            <a:ext cx="4683125" cy="35115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44B6-A4ED-470A-A2E3-5170F404BF72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5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BF30-6889-445E-BC48-2002349395BE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3ED-1ADA-49A7-B843-FE3B584E5B6F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31B-C73C-4EB5-BAC5-130E50CF0834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1821-C113-435F-A53A-E10C3416FAB9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466C-2872-4AD3-831A-29235FFF5B66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CC7-7EE6-42DF-B5DE-59029FAC3952}" type="datetime1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A11-D1D2-4DDC-9B2C-E53B164C51D5}" type="datetime1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A620-CD5E-4D9B-ADF4-FB28BB8B4273}" type="datetime1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CFBD-903E-4007-B7CC-E290F8496D89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6884-07F7-4091-8FF0-8189CF89E5D8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514E-A4FD-4F52-861C-4B8D58699ED1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A149B-D25E-4116-AC42-C36AD1FB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9.jpeg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Relationship Id="rId22" Type="http://schemas.openxmlformats.org/officeDocument/2006/relationships/image" Target="../media/image28.wmf"/><Relationship Id="rId27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The DNA of a Supervisor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6400" b="1" dirty="0" smtClean="0">
                <a:solidFill>
                  <a:schemeClr val="tx1"/>
                </a:solidFill>
              </a:rPr>
              <a:t>Alternative Title:  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/>
            </a:r>
            <a:br>
              <a:rPr lang="en-US" sz="64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rgbClr val="0070C0"/>
                </a:solidFill>
              </a:rPr>
              <a:t>“Get Your Hands Out of my Genes!”</a:t>
            </a:r>
          </a:p>
          <a:p>
            <a:endParaRPr lang="en-US" sz="6400" b="1" dirty="0" smtClean="0">
              <a:solidFill>
                <a:schemeClr val="tx1"/>
              </a:solidFill>
            </a:endParaRPr>
          </a:p>
          <a:p>
            <a:r>
              <a:rPr lang="en-US" sz="6400" b="1" dirty="0" smtClean="0">
                <a:solidFill>
                  <a:schemeClr val="tx1"/>
                </a:solidFill>
              </a:rPr>
              <a:t>FPHRA Annual Conference Master Class 2015</a:t>
            </a:r>
            <a:endParaRPr lang="en-US" sz="6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27496"/>
              </p:ext>
            </p:extLst>
          </p:nvPr>
        </p:nvGraphicFramePr>
        <p:xfrm>
          <a:off x="1219200" y="228600"/>
          <a:ext cx="6290869" cy="152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Picture" r:id="rId4" imgW="5477286" imgH="1324513" progId="Word.Picture.8">
                  <p:embed/>
                </p:oleObj>
              </mc:Choice>
              <mc:Fallback>
                <p:oleObj name="Picture" r:id="rId4" imgW="5477286" imgH="132451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"/>
                        <a:ext cx="6290869" cy="1520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1" name="Picture 39" descr="C:\Users\Phil\Desktop\DNA Str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2098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Creating Viable Supervisory “Genetic Modification”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Remember the Essential DNA Components:  </a:t>
            </a:r>
            <a:r>
              <a:rPr lang="en-US" sz="2400" b="1" dirty="0" smtClean="0">
                <a:solidFill>
                  <a:srgbClr val="009900"/>
                </a:solidFill>
              </a:rPr>
              <a:t>T, A, G, C,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9900"/>
                </a:solidFill>
              </a:rPr>
              <a:t>T: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Testosterone Overdose Avoidance</a:t>
            </a:r>
          </a:p>
          <a:p>
            <a:pPr lvl="1"/>
            <a:r>
              <a:rPr lang="en-US" sz="2000" b="1" dirty="0" smtClean="0"/>
              <a:t>Training and Learning</a:t>
            </a:r>
          </a:p>
          <a:p>
            <a:pPr lvl="1"/>
            <a:r>
              <a:rPr lang="en-US" sz="2000" b="1" dirty="0" smtClean="0"/>
              <a:t>Testing: Insuring Job-relatedness, GINA</a:t>
            </a:r>
          </a:p>
          <a:p>
            <a:pPr lvl="1"/>
            <a:r>
              <a:rPr lang="en-US" sz="2000" b="1" dirty="0" smtClean="0"/>
              <a:t>Mutuality of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9900"/>
                </a:solidFill>
              </a:rPr>
              <a:t>A:</a:t>
            </a:r>
            <a:r>
              <a:rPr lang="en-US" sz="2400" b="1" dirty="0" smtClean="0"/>
              <a:t>	</a:t>
            </a:r>
          </a:p>
          <a:p>
            <a:pPr marL="857250" lvl="1" indent="-457200"/>
            <a:r>
              <a:rPr lang="en-US" sz="2000" b="1" dirty="0" smtClean="0"/>
              <a:t>Aptitude</a:t>
            </a:r>
          </a:p>
          <a:p>
            <a:pPr marL="857250" lvl="1" indent="-457200"/>
            <a:r>
              <a:rPr lang="en-US" sz="2000" b="1" dirty="0" smtClean="0"/>
              <a:t>Adaptability</a:t>
            </a:r>
          </a:p>
          <a:p>
            <a:pPr marL="857250" lvl="1" indent="-457200"/>
            <a:r>
              <a:rPr lang="en-US" sz="2000" b="1" dirty="0" smtClean="0"/>
              <a:t>Availability of Help/Support</a:t>
            </a:r>
          </a:p>
          <a:p>
            <a:pPr marL="857250" lvl="1" indent="-457200"/>
            <a:r>
              <a:rPr lang="en-US" sz="2000" b="1" dirty="0" smtClean="0"/>
              <a:t>Appreciation of Their Role</a:t>
            </a:r>
          </a:p>
          <a:p>
            <a:pPr marL="40005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 smtClean="0"/>
          </a:p>
        </p:txBody>
      </p:sp>
      <p:pic>
        <p:nvPicPr>
          <p:cNvPr id="9222" name="Picture 6" descr="C:\Users\Phil\AppData\Local\Microsoft\Windows\INetCache\IE\PSZPNY9Y\DNA_Struc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13112"/>
            <a:ext cx="3068599" cy="23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4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Supervisory DNA Components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009900"/>
                </a:solidFill>
              </a:rPr>
              <a:t>G:</a:t>
            </a:r>
          </a:p>
          <a:p>
            <a:pPr lvl="1"/>
            <a:r>
              <a:rPr lang="en-US" sz="2400" b="1" dirty="0" smtClean="0"/>
              <a:t>Guidance:  Giving it, Getting it</a:t>
            </a:r>
          </a:p>
          <a:p>
            <a:pPr lvl="1"/>
            <a:r>
              <a:rPr lang="en-US" sz="2400" b="1" dirty="0" smtClean="0"/>
              <a:t>Gratitude:  In Both Directions</a:t>
            </a:r>
          </a:p>
          <a:p>
            <a:pPr lvl="1"/>
            <a:r>
              <a:rPr lang="en-US" sz="2400" b="1" dirty="0" smtClean="0"/>
              <a:t>Grace &amp; Humility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>
                <a:solidFill>
                  <a:srgbClr val="009900"/>
                </a:solidFill>
              </a:rPr>
              <a:t>C:</a:t>
            </a:r>
          </a:p>
          <a:p>
            <a:pPr lvl="1"/>
            <a:r>
              <a:rPr lang="en-US" sz="2400" b="1" dirty="0" smtClean="0"/>
              <a:t>Credibility</a:t>
            </a:r>
          </a:p>
          <a:p>
            <a:pPr lvl="1"/>
            <a:r>
              <a:rPr lang="en-US" sz="2400" b="1" dirty="0" smtClean="0"/>
              <a:t>Cognition</a:t>
            </a:r>
          </a:p>
          <a:p>
            <a:pPr lvl="1"/>
            <a:r>
              <a:rPr lang="en-US" sz="2400" b="1" dirty="0" smtClean="0"/>
              <a:t>Congeniality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267" name="Picture 3" descr="C:\Users\Phil\AppData\Local\Microsoft\Windows\INetCache\IE\JY1SC02C\d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971800"/>
            <a:ext cx="24384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0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What Makes for a Wonderful Supervisor?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2295" name="Picture 7" descr="C:\Users\Phil\AppData\Local\Microsoft\Windows\INetCache\IE\627Z9P9W\z_investigator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8873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Examples of Great Characteristics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Technical Knowledge</a:t>
            </a:r>
          </a:p>
          <a:p>
            <a:r>
              <a:rPr lang="en-US" b="1" dirty="0" smtClean="0"/>
              <a:t>Positive, Optimistic Outlook</a:t>
            </a:r>
          </a:p>
          <a:p>
            <a:r>
              <a:rPr lang="en-US" b="1" dirty="0" smtClean="0"/>
              <a:t>“Over the Horizon” Broad Perspective</a:t>
            </a:r>
          </a:p>
          <a:p>
            <a:r>
              <a:rPr lang="en-US" b="1" dirty="0" smtClean="0"/>
              <a:t>Sense of Humor</a:t>
            </a:r>
          </a:p>
          <a:p>
            <a:r>
              <a:rPr lang="en-US" b="1" dirty="0" smtClean="0"/>
              <a:t>Compassion</a:t>
            </a:r>
          </a:p>
          <a:p>
            <a:r>
              <a:rPr lang="en-US" b="1" dirty="0" smtClean="0"/>
              <a:t>Ability to Challenge and Mentor</a:t>
            </a:r>
          </a:p>
          <a:p>
            <a:r>
              <a:rPr lang="en-US" b="1" dirty="0" smtClean="0"/>
              <a:t>Communicate Clearly and Concisely</a:t>
            </a:r>
          </a:p>
          <a:p>
            <a:r>
              <a:rPr lang="en-US" b="1" dirty="0" smtClean="0"/>
              <a:t>Inspirational Role Modeling </a:t>
            </a:r>
          </a:p>
          <a:p>
            <a:r>
              <a:rPr lang="en-US" b="1" dirty="0" smtClean="0"/>
              <a:t>Positive </a:t>
            </a:r>
            <a:r>
              <a:rPr lang="en-US" b="1" dirty="0"/>
              <a:t>“Mood Contagion</a:t>
            </a:r>
            <a:r>
              <a:rPr lang="en-US" b="1" dirty="0" smtClean="0"/>
              <a:t>”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14338" name="Picture 2" descr="C:\Users\Phil\Desktop\All Personal Files\HR Doctor\John Woo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14" y="4191000"/>
            <a:ext cx="147978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7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Evolving Dangers in our Profession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Losing the Essential Focus of HR: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Job-Related Performance &amp; Behavior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Vigilance; Failure to Act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Failure to Reward, Recognize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“Walking by Something Wrong!”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Taking the “Human” Out of Human Resources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“One Size Fits All” Policies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Properly Mixing Impersonal Rules with Flexibility &amp; Compassion 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Real HR “Art Form”) </a:t>
            </a:r>
          </a:p>
        </p:txBody>
      </p:sp>
      <p:pic>
        <p:nvPicPr>
          <p:cNvPr id="10242" name="Picture 2" descr="C:\Users\Phil\AppData\Local\Microsoft\Windows\INetCache\IE\7Q8RA4UR\chickenlitt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2422"/>
            <a:ext cx="2868613" cy="21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hil\AppData\Local\Microsoft\Windows\INetCache\IE\RZXBEUH5\6415949353_56016da53d_b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1070918" cy="15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Some Final Thoughts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3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Remembering the Importance of Fun and Humor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Constant Attention to Developing “the Next Generation” – </a:t>
            </a:r>
            <a:r>
              <a:rPr lang="en-US" sz="2800" b="1" dirty="0"/>
              <a:t>I</a:t>
            </a:r>
            <a:r>
              <a:rPr lang="en-US" sz="2800" b="1" dirty="0" smtClean="0"/>
              <a:t>magining What Could Be…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“Over the Horizon” Thinking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Practicing “The HR Art Form”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Enjoying the Mixing of Science and Art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“Find Thyself a Teacher” in Your Own Career &amp; Life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Bringing Forward the Day/Putting Off the Day 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Public Enemy #1 = HUBRIS</a:t>
            </a:r>
            <a:endParaRPr lang="en-US" sz="2800" b="1" dirty="0"/>
          </a:p>
        </p:txBody>
      </p:sp>
      <p:pic>
        <p:nvPicPr>
          <p:cNvPr id="13323" name="Picture 11" descr="C:\Users\Phil\AppData\Local\Microsoft\Windows\INetCache\IE\VU6PDKAF\A-Few-Final-Thoughts-on-Rhyth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2819400"/>
            <a:ext cx="1698585" cy="16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7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2743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sz="6000" b="1" dirty="0">
                <a:solidFill>
                  <a:srgbClr val="CC0000"/>
                </a:solidFill>
                <a:latin typeface="Times New Roman" pitchFamily="18" charset="0"/>
              </a:rPr>
            </a:br>
            <a:endParaRPr lang="en-US" sz="4400" b="1" i="1" dirty="0">
              <a:latin typeface="Times New Roman" pitchFamily="18" charset="0"/>
            </a:endParaRPr>
          </a:p>
        </p:txBody>
      </p:sp>
      <p:pic>
        <p:nvPicPr>
          <p:cNvPr id="3075" name="Picture 3" descr="j0104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3413"/>
            <a:ext cx="182880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28600" y="5638800"/>
          <a:ext cx="3124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" name="Clip" r:id="rId5" imgW="1812240" imgH="572400" progId="MS_ClipArt_Gallery.5">
                  <p:embed/>
                </p:oleObj>
              </mc:Choice>
              <mc:Fallback>
                <p:oleObj name="Clip" r:id="rId5" imgW="1812240" imgH="572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31242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04800" y="1828800"/>
          <a:ext cx="1676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" name="Clip" r:id="rId7" imgW="1823040" imgH="756000" progId="MS_ClipArt_Gallery.5">
                  <p:embed/>
                </p:oleObj>
              </mc:Choice>
              <mc:Fallback>
                <p:oleObj name="Clip" r:id="rId7" imgW="1823040" imgH="756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1676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038600" y="4648200"/>
          <a:ext cx="18272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" name="Clip" r:id="rId9" imgW="1827720" imgH="940680" progId="MS_ClipArt_Gallery.5">
                  <p:embed/>
                </p:oleObj>
              </mc:Choice>
              <mc:Fallback>
                <p:oleObj name="Clip" r:id="rId9" imgW="1827720" imgH="9406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18272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04800" y="4800600"/>
          <a:ext cx="1295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" name="Clip" r:id="rId11" imgW="1814040" imgH="1096200" progId="MS_ClipArt_Gallery.5">
                  <p:embed/>
                </p:oleObj>
              </mc:Choice>
              <mc:Fallback>
                <p:oleObj name="Clip" r:id="rId11" imgW="1814040" imgH="10962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12954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429000" y="1752600"/>
          <a:ext cx="27432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" name="Clip" r:id="rId13" imgW="1814760" imgH="1451880" progId="MS_ClipArt_Gallery.5">
                  <p:embed/>
                </p:oleObj>
              </mc:Choice>
              <mc:Fallback>
                <p:oleObj name="Clip" r:id="rId13" imgW="1814760" imgH="1451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7432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162800" y="6096000"/>
          <a:ext cx="1822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" name="Clip" r:id="rId15" imgW="1822320" imgH="612360" progId="MS_ClipArt_Gallery.5">
                  <p:embed/>
                </p:oleObj>
              </mc:Choice>
              <mc:Fallback>
                <p:oleObj name="Clip" r:id="rId15" imgW="1822320" imgH="6123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096000"/>
                        <a:ext cx="18224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6400800" y="4038600"/>
          <a:ext cx="20574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" name="Clip" r:id="rId17" imgW="1811160" imgH="574200" progId="MS_ClipArt_Gallery.5">
                  <p:embed/>
                </p:oleObj>
              </mc:Choice>
              <mc:Fallback>
                <p:oleObj name="Clip" r:id="rId17" imgW="1811160" imgH="5742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20574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28600" y="3962400"/>
          <a:ext cx="1819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" name="Clip" r:id="rId19" imgW="1818720" imgH="512640" progId="MS_ClipArt_Gallery.5">
                  <p:embed/>
                </p:oleObj>
              </mc:Choice>
              <mc:Fallback>
                <p:oleObj name="Clip" r:id="rId19" imgW="1818720" imgH="5126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18192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 descr="j010514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217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j0104618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1827213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629400" y="20574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b="1" i="1" dirty="0" err="1">
                <a:solidFill>
                  <a:srgbClr val="CC0000"/>
                </a:solidFill>
              </a:rPr>
              <a:t>Спасибо</a:t>
            </a:r>
            <a:r>
              <a:rPr lang="en-US" sz="3600" b="1" i="1" dirty="0">
                <a:solidFill>
                  <a:srgbClr val="CC0000"/>
                </a:solidFill>
              </a:rPr>
              <a:t>!</a:t>
            </a:r>
            <a:r>
              <a:rPr lang="en-US" sz="2000" dirty="0"/>
              <a:t> </a:t>
            </a:r>
          </a:p>
        </p:txBody>
      </p:sp>
      <p:pic>
        <p:nvPicPr>
          <p:cNvPr id="3087" name="Picture 15" descr="Chinese thank you sign 6-9-0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16002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858000" y="4953000"/>
            <a:ext cx="20574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Ngiyabonga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562600" y="5943600"/>
            <a:ext cx="1403350" cy="53022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Dankie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33400" y="2819400"/>
            <a:ext cx="1524000" cy="57943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Enkosi</a:t>
            </a:r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066800" y="0"/>
          <a:ext cx="70104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" name="Picture" r:id="rId24" imgW="5486400" imgH="1325880" progId="Word.Picture.8">
                  <p:embed/>
                </p:oleObj>
              </mc:Choice>
              <mc:Fallback>
                <p:oleObj name="Picture" r:id="rId24" imgW="5486400" imgH="1325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7010400" cy="169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" name="Picture 20" descr="MCj01746470000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180657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MCj01051200000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1125538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391400" y="1524000"/>
            <a:ext cx="1295400" cy="457200"/>
          </a:xfrm>
          <a:prstGeom prst="rect">
            <a:avLst/>
          </a:prstGeom>
          <a:solidFill>
            <a:srgbClr val="A1B9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Arigato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981200" y="1828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Malo 'aupito</a:t>
            </a:r>
          </a:p>
        </p:txBody>
      </p:sp>
    </p:spTree>
    <p:extLst>
      <p:ext uri="{BB962C8B-B14F-4D97-AF65-F5344CB8AC3E}">
        <p14:creationId xmlns:p14="http://schemas.microsoft.com/office/powerpoint/2010/main" val="142143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33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Evie, the Beautiful</a:t>
            </a:r>
            <a:endParaRPr lang="en-US" sz="2400" b="1" dirty="0"/>
          </a:p>
        </p:txBody>
      </p:sp>
      <p:pic>
        <p:nvPicPr>
          <p:cNvPr id="4098" name="Picture 2" descr="C:\Users\Phil\Desktop\Evie's 5th Birthday\IMG_4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24" y="1288780"/>
            <a:ext cx="5138351" cy="34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Profound Questions – Emerging Answers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Free Will or Destiny (“Pre-destination”)?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Are some Families or Individuals “Cursed?”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Can we Change our Destiny?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Is Darwin Always Correct?</a:t>
            </a:r>
          </a:p>
          <a:p>
            <a:pPr lvl="1" algn="just"/>
            <a:r>
              <a:rPr lang="en-US" sz="2400" b="1" dirty="0"/>
              <a:t>Natural Selection</a:t>
            </a:r>
          </a:p>
          <a:p>
            <a:pPr lvl="1" algn="just"/>
            <a:r>
              <a:rPr lang="en-US" sz="2400" b="1" dirty="0"/>
              <a:t>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Can we “Re-engineer” our </a:t>
            </a:r>
          </a:p>
          <a:p>
            <a:pPr lvl="1"/>
            <a:r>
              <a:rPr lang="en-US" sz="2400" b="1" dirty="0"/>
              <a:t>Behavior?</a:t>
            </a:r>
          </a:p>
          <a:p>
            <a:pPr lvl="1"/>
            <a:r>
              <a:rPr lang="en-US" sz="2400" b="1" dirty="0"/>
              <a:t>Our Health?</a:t>
            </a:r>
          </a:p>
          <a:p>
            <a:pPr lvl="1"/>
            <a:r>
              <a:rPr lang="en-US" sz="2400" b="1" dirty="0"/>
              <a:t>Our Relationships?</a:t>
            </a:r>
          </a:p>
        </p:txBody>
      </p:sp>
      <p:pic>
        <p:nvPicPr>
          <p:cNvPr id="4098" name="Picture 2" descr="C:\Users\Phil\Desktop\IMG_0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1959" y="3906441"/>
            <a:ext cx="2600325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5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 DNA Mystery and Wonder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23 Pairs of Chromosomes Per Parent</a:t>
            </a:r>
          </a:p>
          <a:p>
            <a:r>
              <a:rPr lang="en-US" sz="2400" b="1" dirty="0"/>
              <a:t>Each contains about </a:t>
            </a:r>
            <a:r>
              <a:rPr lang="en-US" sz="2400" b="1" dirty="0" smtClean="0"/>
              <a:t>100-150 </a:t>
            </a:r>
            <a:r>
              <a:rPr lang="en-US" sz="2400" b="1" dirty="0"/>
              <a:t>million </a:t>
            </a:r>
            <a:r>
              <a:rPr lang="en-US" sz="2400" b="1" dirty="0" smtClean="0"/>
              <a:t>Genes</a:t>
            </a:r>
          </a:p>
          <a:p>
            <a:r>
              <a:rPr lang="en-US" sz="2400" b="1" dirty="0" smtClean="0"/>
              <a:t>Genes Consist of Strands </a:t>
            </a:r>
            <a:r>
              <a:rPr lang="en-US" sz="2400" b="1" dirty="0"/>
              <a:t>of </a:t>
            </a:r>
            <a:r>
              <a:rPr lang="en-US" sz="2400" b="1" dirty="0" smtClean="0"/>
              <a:t>DNA</a:t>
            </a:r>
          </a:p>
          <a:p>
            <a:r>
              <a:rPr lang="en-US" sz="2400" b="1" dirty="0" smtClean="0"/>
              <a:t>DNA strands consists of Only 4 Substances “A, C, T, G”</a:t>
            </a:r>
          </a:p>
          <a:p>
            <a:pPr lvl="1"/>
            <a:r>
              <a:rPr lang="en-US" sz="2000" b="1" dirty="0" smtClean="0"/>
              <a:t>Adenine, Cytosine, Guanine, Thymine</a:t>
            </a:r>
          </a:p>
          <a:p>
            <a:r>
              <a:rPr lang="en-US" sz="2400" b="1" dirty="0" smtClean="0">
                <a:solidFill>
                  <a:srgbClr val="009900"/>
                </a:solidFill>
              </a:rPr>
              <a:t>4.6 Billion Possible Pairing Combinations!</a:t>
            </a:r>
          </a:p>
          <a:p>
            <a:r>
              <a:rPr lang="en-US" sz="2400" b="1" dirty="0" smtClean="0"/>
              <a:t>96% of our DNA is shared with Chimpanzees; 50% with Bananas</a:t>
            </a:r>
          </a:p>
        </p:txBody>
      </p:sp>
      <p:pic>
        <p:nvPicPr>
          <p:cNvPr id="4" name="Picture 2" descr="C:\Users\Phil\Desktop\DNA Gene Seque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44" y="5257800"/>
            <a:ext cx="5638800" cy="13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Profound Issues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Were Ancient Myths and Religious Beliefs Correct</a:t>
            </a:r>
            <a:r>
              <a:rPr lang="en-US" sz="2400" b="1" dirty="0"/>
              <a:t>? </a:t>
            </a:r>
          </a:p>
          <a:p>
            <a:pPr lvl="1"/>
            <a:r>
              <a:rPr lang="en-US" sz="2400" b="1" dirty="0"/>
              <a:t>Some are “Cursed” or “Blessed”</a:t>
            </a:r>
          </a:p>
          <a:p>
            <a:pPr lvl="3"/>
            <a:r>
              <a:rPr lang="en-US" b="1" dirty="0"/>
              <a:t>Genetic </a:t>
            </a:r>
            <a:r>
              <a:rPr lang="en-US" b="1" dirty="0" smtClean="0"/>
              <a:t>Diseases </a:t>
            </a:r>
            <a:endParaRPr lang="en-US" b="1" dirty="0"/>
          </a:p>
          <a:p>
            <a:pPr lvl="3"/>
            <a:r>
              <a:rPr lang="en-US" b="1" dirty="0"/>
              <a:t>Physical Characteristics</a:t>
            </a:r>
          </a:p>
          <a:p>
            <a:r>
              <a:rPr lang="en-US" sz="2400" b="1" dirty="0" smtClean="0"/>
              <a:t>Emerging </a:t>
            </a:r>
            <a:r>
              <a:rPr lang="en-US" sz="2400" b="1" dirty="0"/>
              <a:t>Technologies to Alter these “Curses” or “Blessings”</a:t>
            </a:r>
          </a:p>
          <a:p>
            <a:pPr lvl="3"/>
            <a:r>
              <a:rPr lang="en-US" b="1" dirty="0" smtClean="0"/>
              <a:t>Gene Therapy – Stem Cell Therapies</a:t>
            </a:r>
          </a:p>
          <a:p>
            <a:pPr lvl="3"/>
            <a:r>
              <a:rPr lang="en-US" b="1" dirty="0" smtClean="0"/>
              <a:t>Trait Selection/Amendment</a:t>
            </a:r>
          </a:p>
          <a:p>
            <a:pPr lvl="3"/>
            <a:r>
              <a:rPr lang="en-US" b="1" dirty="0" smtClean="0"/>
              <a:t>Organ Replacement </a:t>
            </a:r>
          </a:p>
          <a:p>
            <a:pPr lvl="3"/>
            <a:r>
              <a:rPr lang="en-US" b="1" dirty="0" smtClean="0"/>
              <a:t>Religious/Philosophical Issues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Perversions” </a:t>
            </a:r>
            <a:r>
              <a:rPr lang="en-US" b="1" dirty="0"/>
              <a:t>= </a:t>
            </a:r>
            <a:r>
              <a:rPr lang="en-US" b="1" dirty="0" smtClean="0"/>
              <a:t>Eugenics, Profiling, </a:t>
            </a:r>
          </a:p>
          <a:p>
            <a:pPr marL="1371600" lvl="3" indent="0">
              <a:buNone/>
            </a:pPr>
            <a:r>
              <a:rPr lang="en-US" b="1" dirty="0" smtClean="0"/>
              <a:t>     Loss of Imagination and Wonder</a:t>
            </a:r>
            <a:endParaRPr lang="en-US" b="1" dirty="0"/>
          </a:p>
          <a:p>
            <a:pPr lvl="3"/>
            <a:endParaRPr lang="en-US" b="1" dirty="0" smtClean="0"/>
          </a:p>
          <a:p>
            <a:pPr lvl="2"/>
            <a:endParaRPr lang="en-US" b="1" dirty="0"/>
          </a:p>
        </p:txBody>
      </p:sp>
      <p:pic>
        <p:nvPicPr>
          <p:cNvPr id="15362" name="Picture 2" descr="C:\Users\Phil\AppData\Local\Microsoft\Windows\INetCache\IE\Z79GB6C0\socrates_and_the_socratic_method_by_hotcheeto89-d4hzal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0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We Do (and Have for Thousands of Years) Manipulated Genes &amp; Behaviors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Despite Fears, Worries, Objections</a:t>
            </a:r>
          </a:p>
          <a:p>
            <a:pPr lvl="1"/>
            <a:r>
              <a:rPr lang="en-US" b="1" dirty="0" smtClean="0"/>
              <a:t>Animal Husbandry</a:t>
            </a:r>
          </a:p>
          <a:p>
            <a:pPr lvl="2"/>
            <a:r>
              <a:rPr lang="en-US" b="1" dirty="0" smtClean="0"/>
              <a:t>Favorite Example = K9s!</a:t>
            </a:r>
          </a:p>
          <a:p>
            <a:pPr lvl="1"/>
            <a:r>
              <a:rPr lang="en-US" b="1" dirty="0" smtClean="0"/>
              <a:t>Choosing a Mate</a:t>
            </a:r>
          </a:p>
          <a:p>
            <a:pPr lvl="1"/>
            <a:r>
              <a:rPr lang="en-US" b="1" dirty="0" smtClean="0"/>
              <a:t>Creating a Great </a:t>
            </a:r>
          </a:p>
          <a:p>
            <a:pPr marL="914400" lvl="2" indent="0">
              <a:buNone/>
            </a:pPr>
            <a:r>
              <a:rPr lang="en-US" sz="2800" b="1" dirty="0" smtClean="0"/>
              <a:t>Life Environment</a:t>
            </a:r>
          </a:p>
          <a:p>
            <a:pPr marL="914400" lvl="2" indent="0">
              <a:buNone/>
            </a:pPr>
            <a:endParaRPr lang="en-US" sz="2800" b="1" dirty="0"/>
          </a:p>
        </p:txBody>
      </p:sp>
      <p:pic>
        <p:nvPicPr>
          <p:cNvPr id="5122" name="Picture 2" descr="C:\Users\Phil\Desktop\Charlotte and Friends 5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0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And Now … to HR!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Our efforts to “Manipulate”</a:t>
            </a:r>
          </a:p>
          <a:p>
            <a:pPr lvl="1"/>
            <a:r>
              <a:rPr lang="en-US" sz="2400" b="1" dirty="0" smtClean="0"/>
              <a:t>Classification </a:t>
            </a:r>
          </a:p>
          <a:p>
            <a:pPr lvl="2"/>
            <a:r>
              <a:rPr lang="en-US" sz="2000" b="1" dirty="0" smtClean="0"/>
              <a:t>Selecting Activities to be performed = “Essential Elements”</a:t>
            </a:r>
          </a:p>
          <a:p>
            <a:pPr lvl="2"/>
            <a:r>
              <a:rPr lang="en-US" sz="2000" b="1" dirty="0" smtClean="0"/>
              <a:t>KSA’s</a:t>
            </a:r>
            <a:endParaRPr lang="en-US" sz="2000" b="1" dirty="0"/>
          </a:p>
          <a:p>
            <a:pPr lvl="1"/>
            <a:r>
              <a:rPr lang="en-US" sz="2400" b="1" dirty="0" smtClean="0"/>
              <a:t>Recruitment</a:t>
            </a:r>
          </a:p>
          <a:p>
            <a:pPr lvl="2"/>
            <a:r>
              <a:rPr lang="en-US" sz="2000" b="1" dirty="0" smtClean="0"/>
              <a:t>Where and How we seek out Candidates</a:t>
            </a:r>
            <a:endParaRPr lang="en-US" sz="2000" b="1" dirty="0"/>
          </a:p>
          <a:p>
            <a:pPr lvl="1"/>
            <a:r>
              <a:rPr lang="en-US" sz="2400" b="1" dirty="0" smtClean="0"/>
              <a:t>Employment Testing/Behavioral Interviews, etc.</a:t>
            </a:r>
          </a:p>
          <a:p>
            <a:pPr lvl="1"/>
            <a:r>
              <a:rPr lang="en-US" sz="2400" b="1" dirty="0" smtClean="0"/>
              <a:t>Employee Development – Training, Evaluation</a:t>
            </a:r>
          </a:p>
          <a:p>
            <a:pPr lvl="1"/>
            <a:r>
              <a:rPr lang="en-US" sz="2400" b="1" dirty="0" smtClean="0"/>
              <a:t>Rules, Regulations, Policies</a:t>
            </a:r>
          </a:p>
          <a:p>
            <a:pPr lvl="1"/>
            <a:r>
              <a:rPr lang="en-US" sz="2400" b="1" dirty="0" smtClean="0"/>
              <a:t>Disciplinary Actions</a:t>
            </a:r>
          </a:p>
          <a:p>
            <a:pPr lvl="1"/>
            <a:r>
              <a:rPr lang="en-US" sz="2400" b="1" dirty="0" smtClean="0"/>
              <a:t>Rewards</a:t>
            </a:r>
          </a:p>
        </p:txBody>
      </p:sp>
      <p:pic>
        <p:nvPicPr>
          <p:cNvPr id="7170" name="Picture 2" descr="C:\Users\Phil\AppData\Local\Microsoft\Windows\INetCache\IE\RZXBEUH5\HRMatters_log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85637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So do Unions…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b="1" dirty="0"/>
          </a:p>
          <a:p>
            <a:r>
              <a:rPr lang="en-US" sz="2800" b="1" dirty="0" smtClean="0">
                <a:solidFill>
                  <a:srgbClr val="009900"/>
                </a:solidFill>
              </a:rPr>
              <a:t>More:</a:t>
            </a:r>
            <a:r>
              <a:rPr lang="en-US" sz="2800" b="1" dirty="0" smtClean="0"/>
              <a:t>  $$, Benefits, Vested Rights, Restrictions on Organizational Options, Control Over Policy-making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or</a:t>
            </a:r>
          </a:p>
          <a:p>
            <a:r>
              <a:rPr lang="en-US" sz="2800" b="1" dirty="0" smtClean="0">
                <a:solidFill>
                  <a:srgbClr val="009900"/>
                </a:solidFill>
              </a:rPr>
              <a:t>Less:</a:t>
            </a:r>
            <a:r>
              <a:rPr lang="en-US" sz="2800" b="1" dirty="0" smtClean="0"/>
              <a:t>  Management Rights, Flexibility for Managers, Costs for Employees</a:t>
            </a:r>
            <a:endParaRPr lang="en-US" sz="2800" b="1" dirty="0"/>
          </a:p>
        </p:txBody>
      </p:sp>
      <p:pic>
        <p:nvPicPr>
          <p:cNvPr id="6147" name="Picture 3" descr="C:\Users\Phil\AppData\Local\Microsoft\Windows\INetCache\IE\WMA104CW\fa26179e44caacc846391e79a0c36ed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236914" cy="17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Critical Role of a Supervisor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Agent of Management:  “Respondaet Superior”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“Radar Station”… Scanning the Work Environment for Anomalies, Observing, Reporting, Recommending, Evaluating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Coach, Role Model, Trainer, Inspirational Leader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Agent of Reward and Recognition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Shaper of Subordinate Behaviors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Security Agent, Intervener to Prevent/Mitigate Trouble </a:t>
            </a:r>
            <a:endParaRPr lang="en-US" sz="2400" b="1" dirty="0"/>
          </a:p>
        </p:txBody>
      </p:sp>
      <p:pic>
        <p:nvPicPr>
          <p:cNvPr id="8195" name="Picture 3" descr="C:\Users\Phil\AppData\Local\Microsoft\Windows\INetCache\IE\Z79GB6C0\leader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3004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622</Words>
  <Application>Microsoft Office PowerPoint</Application>
  <PresentationFormat>On-screen Show (4:3)</PresentationFormat>
  <Paragraphs>129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Picture</vt:lpstr>
      <vt:lpstr>Clip</vt:lpstr>
      <vt:lpstr>The DNA of a Supervisor</vt:lpstr>
      <vt:lpstr>PowerPoint Presentation</vt:lpstr>
      <vt:lpstr>Profound Questions – Emerging Answers</vt:lpstr>
      <vt:lpstr>The DNA Mystery and Wonder </vt:lpstr>
      <vt:lpstr>Profound Issues</vt:lpstr>
      <vt:lpstr>We Do (and Have for Thousands of Years) Manipulated Genes &amp; Behaviors</vt:lpstr>
      <vt:lpstr>And Now … to HR!</vt:lpstr>
      <vt:lpstr>So do Unions…</vt:lpstr>
      <vt:lpstr>Critical Role of a Supervisor</vt:lpstr>
      <vt:lpstr>Creating Viable Supervisory “Genetic Modification”</vt:lpstr>
      <vt:lpstr>Supervisory DNA Components</vt:lpstr>
      <vt:lpstr>What Makes for a Wonderful Supervisor?</vt:lpstr>
      <vt:lpstr>Examples of Great Characteristics</vt:lpstr>
      <vt:lpstr>Evolving Dangers in our Profession</vt:lpstr>
      <vt:lpstr>Some Final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and I Thought we were Friends</dc:title>
  <dc:creator>HR Doctor Desktop</dc:creator>
  <cp:lastModifiedBy>Phil</cp:lastModifiedBy>
  <cp:revision>72</cp:revision>
  <cp:lastPrinted>2015-07-25T23:26:42Z</cp:lastPrinted>
  <dcterms:created xsi:type="dcterms:W3CDTF">2011-05-09T15:21:37Z</dcterms:created>
  <dcterms:modified xsi:type="dcterms:W3CDTF">2015-08-21T13:27:21Z</dcterms:modified>
</cp:coreProperties>
</file>